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74" r:id="rId3"/>
    <p:sldId id="270" r:id="rId4"/>
    <p:sldId id="261" r:id="rId5"/>
    <p:sldId id="271" r:id="rId6"/>
    <p:sldId id="275" r:id="rId7"/>
    <p:sldId id="276" r:id="rId8"/>
  </p:sldIdLst>
  <p:sldSz cx="10693400" cy="7562850"/>
  <p:notesSz cx="10693400" cy="756285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6B0"/>
    <a:srgbClr val="F49341"/>
    <a:srgbClr val="F7D8EA"/>
    <a:srgbClr val="F5BDCF"/>
    <a:srgbClr val="FCC066"/>
    <a:srgbClr val="29A66D"/>
    <a:srgbClr val="FFFFFF"/>
    <a:srgbClr val="FF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2" autoAdjust="0"/>
    <p:restoredTop sz="94660"/>
  </p:normalViewPr>
  <p:slideViewPr>
    <p:cSldViewPr>
      <p:cViewPr>
        <p:scale>
          <a:sx n="80" d="100"/>
          <a:sy n="80" d="100"/>
        </p:scale>
        <p:origin x="-42" y="-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DAFDE6-A7CE-43E5-B386-2E5E89805732}" type="datetimeFigureOut">
              <a:rPr lang="nl-BE"/>
              <a:pPr>
                <a:defRPr/>
              </a:pPr>
              <a:t>14/04/2014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2DF91D-CBE5-48DD-AD1A-B239504D9E6B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963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410B08-96B9-49E8-BA01-D659338AC19A}" type="slidenum">
              <a:rPr lang="nl-BE" altLang="nl-BE" smtClean="0">
                <a:latin typeface="Arial" charset="0"/>
                <a:cs typeface="Arial" charset="0"/>
              </a:rPr>
              <a:pPr/>
              <a:t>1</a:t>
            </a:fld>
            <a:endParaRPr lang="nl-BE" altLang="nl-B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DF91D-CBE5-48DD-AD1A-B239504D9E6B}" type="slidenum">
              <a:rPr lang="nl-BE" smtClean="0"/>
              <a:pPr>
                <a:defRPr/>
              </a:pPr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DF91D-CBE5-48DD-AD1A-B239504D9E6B}" type="slidenum">
              <a:rPr lang="nl-BE" smtClean="0"/>
              <a:pPr>
                <a:defRPr/>
              </a:pPr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DF91D-CBE5-48DD-AD1A-B239504D9E6B}" type="slidenum">
              <a:rPr lang="nl-BE" smtClean="0"/>
              <a:pPr>
                <a:defRPr/>
              </a:pPr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DF91D-CBE5-48DD-AD1A-B239504D9E6B}" type="slidenum">
              <a:rPr lang="nl-BE" smtClean="0"/>
              <a:pPr>
                <a:defRPr/>
              </a:pPr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DF91D-CBE5-48DD-AD1A-B239504D9E6B}" type="slidenum">
              <a:rPr lang="nl-BE" smtClean="0"/>
              <a:pPr>
                <a:defRPr/>
              </a:pPr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DF91D-CBE5-48DD-AD1A-B239504D9E6B}" type="slidenum">
              <a:rPr lang="nl-BE" smtClean="0"/>
              <a:pPr>
                <a:defRPr/>
              </a:pPr>
              <a:t>7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FA91A620-F97C-4EFB-99F8-71F515387AC1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368DAB2E-0996-4749-A681-664635546993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/>
          <p:cNvSpPr>
            <a:spLocks/>
          </p:cNvSpPr>
          <p:nvPr/>
        </p:nvSpPr>
        <p:spPr bwMode="auto">
          <a:xfrm>
            <a:off x="1785938" y="1555750"/>
            <a:ext cx="0" cy="79375"/>
          </a:xfrm>
          <a:custGeom>
            <a:avLst/>
            <a:gdLst>
              <a:gd name="T0" fmla="*/ 0 h 79375"/>
              <a:gd name="T1" fmla="*/ 79300 h 79375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79375">
                <a:moveTo>
                  <a:pt x="0" y="0"/>
                </a:moveTo>
                <a:lnTo>
                  <a:pt x="0" y="79300"/>
                </a:lnTo>
              </a:path>
            </a:pathLst>
          </a:custGeom>
          <a:noFill/>
          <a:ln w="8452">
            <a:solidFill>
              <a:srgbClr val="CCCCCC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" name="bk object 18"/>
          <p:cNvSpPr>
            <a:spLocks/>
          </p:cNvSpPr>
          <p:nvPr/>
        </p:nvSpPr>
        <p:spPr bwMode="auto">
          <a:xfrm>
            <a:off x="0" y="5511800"/>
            <a:ext cx="1423988" cy="1320800"/>
          </a:xfrm>
          <a:custGeom>
            <a:avLst/>
            <a:gdLst>
              <a:gd name="T0" fmla="*/ 0 w 1424305"/>
              <a:gd name="T1" fmla="*/ 1320800 h 1322070"/>
              <a:gd name="T2" fmla="*/ 1423886 w 1424305"/>
              <a:gd name="T3" fmla="*/ 1320800 h 1322070"/>
              <a:gd name="T4" fmla="*/ 1423886 w 1424305"/>
              <a:gd name="T5" fmla="*/ 0 h 1322070"/>
              <a:gd name="T6" fmla="*/ 0 w 1424305"/>
              <a:gd name="T7" fmla="*/ 0 h 1322070"/>
              <a:gd name="T8" fmla="*/ 0 w 1424305"/>
              <a:gd name="T9" fmla="*/ 1320800 h 13220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4305" h="1322070">
                <a:moveTo>
                  <a:pt x="0" y="1322070"/>
                </a:moveTo>
                <a:lnTo>
                  <a:pt x="1424203" y="1322070"/>
                </a:lnTo>
                <a:lnTo>
                  <a:pt x="1424203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ED1D24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" name="bk object 19"/>
          <p:cNvSpPr>
            <a:spLocks/>
          </p:cNvSpPr>
          <p:nvPr/>
        </p:nvSpPr>
        <p:spPr bwMode="auto">
          <a:xfrm>
            <a:off x="0" y="4806950"/>
            <a:ext cx="711200" cy="704850"/>
          </a:xfrm>
          <a:custGeom>
            <a:avLst/>
            <a:gdLst>
              <a:gd name="T0" fmla="*/ 0 w 710565"/>
              <a:gd name="T1" fmla="*/ 704849 h 704850"/>
              <a:gd name="T2" fmla="*/ 710627 w 710565"/>
              <a:gd name="T3" fmla="*/ 704849 h 704850"/>
              <a:gd name="T4" fmla="*/ 710627 w 710565"/>
              <a:gd name="T5" fmla="*/ 0 h 704850"/>
              <a:gd name="T6" fmla="*/ 0 w 710565"/>
              <a:gd name="T7" fmla="*/ 0 h 704850"/>
              <a:gd name="T8" fmla="*/ 0 w 710565"/>
              <a:gd name="T9" fmla="*/ 704849 h 704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565" h="704850">
                <a:moveTo>
                  <a:pt x="0" y="704849"/>
                </a:moveTo>
                <a:lnTo>
                  <a:pt x="709993" y="704849"/>
                </a:lnTo>
                <a:lnTo>
                  <a:pt x="709993" y="0"/>
                </a:lnTo>
                <a:lnTo>
                  <a:pt x="0" y="0"/>
                </a:lnTo>
                <a:lnTo>
                  <a:pt x="0" y="704849"/>
                </a:lnTo>
                <a:close/>
              </a:path>
            </a:pathLst>
          </a:custGeom>
          <a:solidFill>
            <a:srgbClr val="ED1D24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" name="bk object 20"/>
          <p:cNvSpPr>
            <a:spLocks/>
          </p:cNvSpPr>
          <p:nvPr/>
        </p:nvSpPr>
        <p:spPr bwMode="auto">
          <a:xfrm>
            <a:off x="690563" y="4813300"/>
            <a:ext cx="727075" cy="704850"/>
          </a:xfrm>
          <a:custGeom>
            <a:avLst/>
            <a:gdLst>
              <a:gd name="T0" fmla="*/ 0 w 727075"/>
              <a:gd name="T1" fmla="*/ 704850 h 704850"/>
              <a:gd name="T2" fmla="*/ 726592 w 727075"/>
              <a:gd name="T3" fmla="*/ 704850 h 704850"/>
              <a:gd name="T4" fmla="*/ 726592 w 727075"/>
              <a:gd name="T5" fmla="*/ 0 h 704850"/>
              <a:gd name="T6" fmla="*/ 0 w 727075"/>
              <a:gd name="T7" fmla="*/ 0 h 704850"/>
              <a:gd name="T8" fmla="*/ 0 w 727075"/>
              <a:gd name="T9" fmla="*/ 704850 h 704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7075" h="704850">
                <a:moveTo>
                  <a:pt x="0" y="704850"/>
                </a:moveTo>
                <a:lnTo>
                  <a:pt x="726592" y="704850"/>
                </a:lnTo>
                <a:lnTo>
                  <a:pt x="726592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25408F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" name="bk object 21"/>
          <p:cNvSpPr>
            <a:spLocks/>
          </p:cNvSpPr>
          <p:nvPr/>
        </p:nvSpPr>
        <p:spPr bwMode="auto">
          <a:xfrm>
            <a:off x="0" y="3490913"/>
            <a:ext cx="1417638" cy="1322387"/>
          </a:xfrm>
          <a:custGeom>
            <a:avLst/>
            <a:gdLst>
              <a:gd name="T0" fmla="*/ 0 w 1417320"/>
              <a:gd name="T1" fmla="*/ 1322387 h 1322070"/>
              <a:gd name="T2" fmla="*/ 1417549 w 1417320"/>
              <a:gd name="T3" fmla="*/ 1322387 h 1322070"/>
              <a:gd name="T4" fmla="*/ 1417549 w 1417320"/>
              <a:gd name="T5" fmla="*/ 0 h 1322070"/>
              <a:gd name="T6" fmla="*/ 0 w 1417320"/>
              <a:gd name="T7" fmla="*/ 0 h 1322070"/>
              <a:gd name="T8" fmla="*/ 0 w 1417320"/>
              <a:gd name="T9" fmla="*/ 1322387 h 13220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7320" h="1322070">
                <a:moveTo>
                  <a:pt x="0" y="1322070"/>
                </a:moveTo>
                <a:lnTo>
                  <a:pt x="1417231" y="1322070"/>
                </a:lnTo>
                <a:lnTo>
                  <a:pt x="1417231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25408F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0" name="bk object 22"/>
          <p:cNvSpPr>
            <a:spLocks/>
          </p:cNvSpPr>
          <p:nvPr/>
        </p:nvSpPr>
        <p:spPr bwMode="auto">
          <a:xfrm>
            <a:off x="0" y="2170113"/>
            <a:ext cx="1409700" cy="1320800"/>
          </a:xfrm>
          <a:custGeom>
            <a:avLst/>
            <a:gdLst>
              <a:gd name="T0" fmla="*/ 0 w 1409700"/>
              <a:gd name="T1" fmla="*/ 1320800 h 1322070"/>
              <a:gd name="T2" fmla="*/ 1409496 w 1409700"/>
              <a:gd name="T3" fmla="*/ 1320800 h 1322070"/>
              <a:gd name="T4" fmla="*/ 1409496 w 1409700"/>
              <a:gd name="T5" fmla="*/ 0 h 1322070"/>
              <a:gd name="T6" fmla="*/ 0 w 1409700"/>
              <a:gd name="T7" fmla="*/ 0 h 1322070"/>
              <a:gd name="T8" fmla="*/ 0 w 1409700"/>
              <a:gd name="T9" fmla="*/ 1320800 h 13220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09700" h="1322070">
                <a:moveTo>
                  <a:pt x="0" y="1322070"/>
                </a:moveTo>
                <a:lnTo>
                  <a:pt x="1409496" y="1322070"/>
                </a:lnTo>
                <a:lnTo>
                  <a:pt x="1409496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ED1D24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11" name="bk object 23"/>
          <p:cNvSpPr>
            <a:spLocks/>
          </p:cNvSpPr>
          <p:nvPr/>
        </p:nvSpPr>
        <p:spPr bwMode="auto">
          <a:xfrm>
            <a:off x="0" y="1465263"/>
            <a:ext cx="703263" cy="704850"/>
          </a:xfrm>
          <a:custGeom>
            <a:avLst/>
            <a:gdLst>
              <a:gd name="T0" fmla="*/ 0 w 702945"/>
              <a:gd name="T1" fmla="*/ 704850 h 704850"/>
              <a:gd name="T2" fmla="*/ 702970 w 702945"/>
              <a:gd name="T3" fmla="*/ 704850 h 704850"/>
              <a:gd name="T4" fmla="*/ 702970 w 702945"/>
              <a:gd name="T5" fmla="*/ 0 h 704850"/>
              <a:gd name="T6" fmla="*/ 0 w 702945"/>
              <a:gd name="T7" fmla="*/ 0 h 704850"/>
              <a:gd name="T8" fmla="*/ 0 w 702945"/>
              <a:gd name="T9" fmla="*/ 704850 h 704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2945" h="704850">
                <a:moveTo>
                  <a:pt x="0" y="704850"/>
                </a:moveTo>
                <a:lnTo>
                  <a:pt x="702652" y="704850"/>
                </a:lnTo>
                <a:lnTo>
                  <a:pt x="702652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ED1D24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13" name="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932780A9-6A3F-4CC8-A8C3-F4EDAA985495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71ADA5D4-1AA2-4BF8-A6E5-A8FD5BD62CB4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3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DC6BA695-3D65-420F-A506-FCD1C5CB5C83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433388" y="971550"/>
            <a:ext cx="98266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BE" altLang="nl-BE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433388" y="1581150"/>
            <a:ext cx="9826625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BE" altLang="nl-BE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320088" y="6999288"/>
            <a:ext cx="1927225" cy="163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4500" y="7026275"/>
            <a:ext cx="900113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rgbClr val="ED1D24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fr-FR"/>
              <a:t>&lt;</a:t>
            </a:r>
            <a:fld id="{4F159F05-3A06-44A9-BA8B-6419D5FC0DD6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5" r:id="rId3"/>
    <p:sldLayoutId id="2147483693" r:id="rId4"/>
    <p:sldLayoutId id="214748369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-292100" y="3175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9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0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1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2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3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4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5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6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7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1402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9FCD96F0-5CEA-4EB6-B453-2F337C77230C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1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3088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56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endParaRPr lang="fr-FR" altLang="nl-BE" sz="2800">
              <a:latin typeface="Arial Narrow" pitchFamily="34" charset="0"/>
            </a:endParaRPr>
          </a:p>
        </p:txBody>
      </p:sp>
      <p:pic>
        <p:nvPicPr>
          <p:cNvPr id="3089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ZoneTexte 19"/>
          <p:cNvSpPr txBox="1">
            <a:spLocks noChangeArrowheads="1"/>
          </p:cNvSpPr>
          <p:nvPr/>
        </p:nvSpPr>
        <p:spPr bwMode="auto">
          <a:xfrm>
            <a:off x="5880100" y="6829425"/>
            <a:ext cx="2514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fr-BE" altLang="nl-BE" sz="1400" b="1" i="1">
              <a:solidFill>
                <a:srgbClr val="FFFF00"/>
              </a:solidFill>
            </a:endParaRPr>
          </a:p>
        </p:txBody>
      </p:sp>
      <p:sp>
        <p:nvSpPr>
          <p:cNvPr id="3091" name="Titel 1"/>
          <p:cNvSpPr>
            <a:spLocks noGrp="1"/>
          </p:cNvSpPr>
          <p:nvPr>
            <p:ph type="ctrTitle"/>
          </p:nvPr>
        </p:nvSpPr>
        <p:spPr>
          <a:xfrm>
            <a:off x="801688" y="2344738"/>
            <a:ext cx="9090025" cy="2031325"/>
          </a:xfrm>
        </p:spPr>
        <p:txBody>
          <a:bodyPr/>
          <a:lstStyle/>
          <a:p>
            <a:r>
              <a:rPr lang="nl-BE" altLang="nl-BE" dirty="0" smtClean="0">
                <a:solidFill>
                  <a:srgbClr val="FFFF00"/>
                </a:solidFill>
              </a:rPr>
              <a:t>FIEC/EFBWW</a:t>
            </a:r>
            <a:br>
              <a:rPr lang="nl-BE" altLang="nl-BE" dirty="0" smtClean="0">
                <a:solidFill>
                  <a:srgbClr val="FFFF00"/>
                </a:solidFill>
              </a:rPr>
            </a:br>
            <a:r>
              <a:rPr lang="nl-BE" altLang="nl-BE" dirty="0" smtClean="0">
                <a:solidFill>
                  <a:srgbClr val="FFFF00"/>
                </a:solidFill>
              </a:rPr>
              <a:t> </a:t>
            </a:r>
            <a:r>
              <a:rPr lang="sl-SI" altLang="nl-BE" dirty="0" smtClean="0">
                <a:solidFill>
                  <a:srgbClr val="FFFF00"/>
                </a:solidFill>
              </a:rPr>
              <a:t>Informacije </a:t>
            </a:r>
            <a:r>
              <a:rPr lang="sl-SI" altLang="nl-BE" dirty="0" smtClean="0">
                <a:solidFill>
                  <a:srgbClr val="FFFF00"/>
                </a:solidFill>
              </a:rPr>
              <a:t>za varnost in zdravje pri delu - </a:t>
            </a:r>
            <a:r>
              <a:rPr lang="sl-SI" altLang="nl-BE" dirty="0" err="1" smtClean="0">
                <a:solidFill>
                  <a:srgbClr val="FFFF00"/>
                </a:solidFill>
              </a:rPr>
              <a:t>diseminacijski</a:t>
            </a:r>
            <a:r>
              <a:rPr lang="sl-SI" altLang="nl-BE" dirty="0" smtClean="0">
                <a:solidFill>
                  <a:srgbClr val="FFFF00"/>
                </a:solidFill>
              </a:rPr>
              <a:t> seminar</a:t>
            </a:r>
            <a:endParaRPr lang="nl-BE" altLang="nl-BE" dirty="0" smtClean="0">
              <a:solidFill>
                <a:srgbClr val="FFFF00"/>
              </a:solidFill>
            </a:endParaRPr>
          </a:p>
        </p:txBody>
      </p:sp>
      <p:sp>
        <p:nvSpPr>
          <p:cNvPr id="3092" name="Ondertitel 2"/>
          <p:cNvSpPr>
            <a:spLocks noGrp="1"/>
          </p:cNvSpPr>
          <p:nvPr>
            <p:ph type="subTitle" idx="4"/>
          </p:nvPr>
        </p:nvSpPr>
        <p:spPr>
          <a:xfrm>
            <a:off x="1603375" y="4235450"/>
            <a:ext cx="7486650" cy="1082675"/>
          </a:xfrm>
        </p:spPr>
        <p:txBody>
          <a:bodyPr/>
          <a:lstStyle/>
          <a:p>
            <a:pPr marL="0" indent="0">
              <a:buFontTx/>
              <a:buNone/>
            </a:pPr>
            <a:endParaRPr lang="nl-BE" altLang="nl-BE" dirty="0" smtClean="0"/>
          </a:p>
          <a:p>
            <a:pPr marL="0" indent="0" algn="ctr">
              <a:buFontTx/>
              <a:buNone/>
            </a:pPr>
            <a:r>
              <a:rPr lang="nl-BE" altLang="nl-BE" dirty="0" smtClean="0">
                <a:solidFill>
                  <a:srgbClr val="FFC000"/>
                </a:solidFill>
              </a:rPr>
              <a:t>Ljubljana 14/15</a:t>
            </a:r>
            <a:r>
              <a:rPr lang="sl-SI" altLang="nl-BE" dirty="0" smtClean="0">
                <a:solidFill>
                  <a:srgbClr val="FFC000"/>
                </a:solidFill>
              </a:rPr>
              <a:t>.</a:t>
            </a:r>
            <a:r>
              <a:rPr lang="nl-BE" altLang="nl-BE" dirty="0" smtClean="0">
                <a:solidFill>
                  <a:srgbClr val="FFC000"/>
                </a:solidFill>
              </a:rPr>
              <a:t> </a:t>
            </a:r>
            <a:r>
              <a:rPr lang="sl-SI" altLang="nl-BE" dirty="0" smtClean="0">
                <a:solidFill>
                  <a:srgbClr val="FFC000"/>
                </a:solidFill>
              </a:rPr>
              <a:t>a</a:t>
            </a:r>
            <a:r>
              <a:rPr lang="nl-BE" altLang="nl-BE" dirty="0" smtClean="0">
                <a:solidFill>
                  <a:srgbClr val="FFC000"/>
                </a:solidFill>
              </a:rPr>
              <a:t>pril 201</a:t>
            </a:r>
            <a:r>
              <a:rPr lang="sl-SI" altLang="nl-BE" dirty="0" smtClean="0">
                <a:solidFill>
                  <a:srgbClr val="FFC000"/>
                </a:solidFill>
              </a:rPr>
              <a:t>4</a:t>
            </a:r>
            <a:endParaRPr lang="nl-BE" altLang="nl-BE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1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2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3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4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5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6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7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8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9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10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11" name="object 15"/>
          <p:cNvSpPr txBox="1">
            <a:spLocks noChangeArrowheads="1"/>
          </p:cNvSpPr>
          <p:nvPr/>
        </p:nvSpPr>
        <p:spPr bwMode="auto">
          <a:xfrm>
            <a:off x="1155700" y="2867025"/>
            <a:ext cx="805815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14/15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en-US" altLang="nl-BE" sz="2800" b="1" dirty="0" err="1" smtClean="0">
                <a:solidFill>
                  <a:srgbClr val="FFFFFF"/>
                </a:solidFill>
                <a:latin typeface="Arial Narrow" pitchFamily="34" charset="0"/>
              </a:rPr>
              <a:t>pril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altLang="nl-BE" sz="2800" b="1" dirty="0">
                <a:solidFill>
                  <a:srgbClr val="FFFFFF"/>
                </a:solidFill>
                <a:latin typeface="Arial Narrow" pitchFamily="34" charset="0"/>
              </a:rPr>
              <a:t>			</a:t>
            </a:r>
            <a:r>
              <a:rPr lang="en-US" altLang="nl-BE" sz="2800" b="1" dirty="0">
                <a:solidFill>
                  <a:srgbClr val="FFFF00"/>
                </a:solidFill>
                <a:latin typeface="Arial Narrow" pitchFamily="34" charset="0"/>
              </a:rPr>
              <a:t>Ljubljana</a:t>
            </a: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15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maj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altLang="nl-BE" sz="2800" b="1" dirty="0">
                <a:solidFill>
                  <a:srgbClr val="FFFFFF"/>
                </a:solidFill>
                <a:latin typeface="Arial Narrow" pitchFamily="34" charset="0"/>
              </a:rPr>
              <a:t>				</a:t>
            </a:r>
            <a:r>
              <a:rPr lang="en-US" altLang="nl-BE" sz="2800" b="1" dirty="0" smtClean="0">
                <a:solidFill>
                  <a:srgbClr val="FFFF00"/>
                </a:solidFill>
                <a:latin typeface="Arial Narrow" pitchFamily="34" charset="0"/>
              </a:rPr>
              <a:t>Bud</a:t>
            </a:r>
            <a:r>
              <a:rPr lang="sl-SI" altLang="nl-BE" sz="2800" b="1" dirty="0" err="1" smtClean="0">
                <a:solidFill>
                  <a:srgbClr val="FFFF00"/>
                </a:solidFill>
                <a:latin typeface="Arial Narrow" pitchFamily="34" charset="0"/>
              </a:rPr>
              <a:t>impešta</a:t>
            </a:r>
            <a:endParaRPr lang="en-US" altLang="nl-BE" sz="2800" b="1" dirty="0">
              <a:solidFill>
                <a:srgbClr val="FFFF00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30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s</a:t>
            </a:r>
            <a:r>
              <a:rPr lang="en-US" altLang="nl-BE" sz="2800" b="1" dirty="0" err="1" smtClean="0">
                <a:solidFill>
                  <a:srgbClr val="FFFFFF"/>
                </a:solidFill>
                <a:latin typeface="Arial Narrow" pitchFamily="34" charset="0"/>
              </a:rPr>
              <a:t>eptember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altLang="nl-BE" sz="2800" b="1" dirty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altLang="nl-BE" sz="2800" b="1" dirty="0">
                <a:solidFill>
                  <a:srgbClr val="FFFF00"/>
                </a:solidFill>
                <a:latin typeface="Arial Narrow" pitchFamily="34" charset="0"/>
              </a:rPr>
              <a:t>Istanbul</a:t>
            </a:r>
            <a:r>
              <a:rPr lang="en-US" altLang="nl-BE" sz="28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za potrditev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nl-BE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21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r>
              <a:rPr lang="nl-BE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oktober</a:t>
            </a:r>
            <a:r>
              <a:rPr lang="nl-BE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nl-BE" altLang="nl-BE" sz="2800" b="1" dirty="0">
                <a:solidFill>
                  <a:srgbClr val="FFFFFF"/>
                </a:solidFill>
                <a:latin typeface="Arial Narrow" pitchFamily="34" charset="0"/>
              </a:rPr>
              <a:t>			</a:t>
            </a:r>
            <a:r>
              <a:rPr lang="nl-BE" altLang="nl-BE" sz="2800" b="1" dirty="0">
                <a:solidFill>
                  <a:srgbClr val="FFFF00"/>
                </a:solidFill>
                <a:latin typeface="Arial Narrow" pitchFamily="34" charset="0"/>
              </a:rPr>
              <a:t>Sofia </a:t>
            </a:r>
            <a:r>
              <a:rPr lang="nl-BE" altLang="nl-BE" sz="28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sl-SI" altLang="nl-BE" sz="2800" b="1" dirty="0" smtClean="0">
                <a:solidFill>
                  <a:schemeClr val="bg1"/>
                </a:solidFill>
                <a:latin typeface="Arial Narrow" pitchFamily="34" charset="0"/>
              </a:rPr>
              <a:t>za potrditev</a:t>
            </a:r>
            <a:r>
              <a:rPr lang="nl-BE" altLang="nl-BE" sz="28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nl-BE" altLang="nl-BE" sz="2800" b="1" dirty="0">
              <a:solidFill>
                <a:schemeClr val="bg1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endParaRPr lang="fr-FR" altLang="nl-BE" sz="2800" b="1" dirty="0">
              <a:solidFill>
                <a:srgbClr val="FFFF00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altLang="nl-BE" sz="2800" b="1" dirty="0" smtClean="0">
                <a:solidFill>
                  <a:schemeClr val="bg1"/>
                </a:solidFill>
                <a:latin typeface="Arial Narrow" pitchFamily="34" charset="0"/>
              </a:rPr>
              <a:t>13/14</a:t>
            </a:r>
            <a:r>
              <a:rPr lang="sl-SI" altLang="nl-BE" sz="2800" b="1" dirty="0" smtClean="0">
                <a:solidFill>
                  <a:schemeClr val="bg1"/>
                </a:solidFill>
                <a:latin typeface="Arial Narrow" pitchFamily="34" charset="0"/>
              </a:rPr>
              <a:t>. november</a:t>
            </a:r>
            <a:r>
              <a:rPr lang="fr-FR" altLang="nl-BE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fr-FR" altLang="nl-BE" sz="2800" b="1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fr-FR" altLang="nl-BE" sz="2800" b="1" dirty="0" smtClean="0">
                <a:solidFill>
                  <a:srgbClr val="FFFF00"/>
                </a:solidFill>
                <a:latin typeface="Arial Narrow" pitchFamily="34" charset="0"/>
              </a:rPr>
              <a:t>Brus</a:t>
            </a:r>
            <a:r>
              <a:rPr lang="sl-SI" altLang="nl-BE" sz="2800" b="1" dirty="0" err="1" smtClean="0">
                <a:solidFill>
                  <a:srgbClr val="FFFF00"/>
                </a:solidFill>
                <a:latin typeface="Arial Narrow" pitchFamily="34" charset="0"/>
              </a:rPr>
              <a:t>elj</a:t>
            </a:r>
            <a:r>
              <a:rPr lang="fr-FR" altLang="nl-BE" sz="2800" b="1" dirty="0" smtClean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sl-SI" altLang="nl-BE" sz="2800" b="1" dirty="0" smtClean="0">
                <a:solidFill>
                  <a:srgbClr val="FFFF00"/>
                </a:solidFill>
                <a:latin typeface="Arial Narrow" pitchFamily="34" charset="0"/>
              </a:rPr>
              <a:t>zaključni seminar</a:t>
            </a:r>
            <a:r>
              <a:rPr lang="fr-FR" altLang="nl-BE" sz="2800" b="1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  <a:endParaRPr lang="fr-FR" altLang="nl-BE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112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D9E4B052-BD35-4995-984F-4E1A975DC7D1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2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4113" name="object 16"/>
          <p:cNvSpPr txBox="1">
            <a:spLocks noChangeArrowheads="1"/>
          </p:cNvSpPr>
          <p:nvPr/>
        </p:nvSpPr>
        <p:spPr bwMode="auto">
          <a:xfrm>
            <a:off x="1308100" y="1158875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algn="ctr"/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Projekt</a:t>
            </a:r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: </a:t>
            </a:r>
            <a:endParaRPr lang="fr-FR" altLang="nl-BE" sz="4500" b="1" dirty="0">
              <a:solidFill>
                <a:srgbClr val="FFF200"/>
              </a:solidFill>
              <a:latin typeface="Arial Narrow" pitchFamily="34" charset="0"/>
            </a:endParaRPr>
          </a:p>
          <a:p>
            <a:pPr marL="12700" algn="ctr"/>
            <a:r>
              <a:rPr lang="fr-FR" altLang="nl-BE" sz="4500" b="1" dirty="0">
                <a:solidFill>
                  <a:srgbClr val="FFF200"/>
                </a:solidFill>
                <a:latin typeface="Arial Narrow" pitchFamily="34" charset="0"/>
              </a:rPr>
              <a:t>4 + 1 </a:t>
            </a:r>
            <a:r>
              <a:rPr lang="sl-SI" altLang="nl-BE" sz="4500" b="1" dirty="0" err="1" smtClean="0">
                <a:solidFill>
                  <a:srgbClr val="FFF200"/>
                </a:solidFill>
                <a:latin typeface="Arial Narrow" pitchFamily="34" charset="0"/>
              </a:rPr>
              <a:t>diseminacijski</a:t>
            </a:r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 seminarji</a:t>
            </a:r>
            <a:endParaRPr lang="fr-FR" altLang="nl-BE" sz="4500" dirty="0">
              <a:latin typeface="Arial Narrow" pitchFamily="34" charset="0"/>
            </a:endParaRPr>
          </a:p>
        </p:txBody>
      </p:sp>
      <p:pic>
        <p:nvPicPr>
          <p:cNvPr id="4114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ZoneTexte 18"/>
          <p:cNvSpPr txBox="1">
            <a:spLocks noChangeArrowheads="1"/>
          </p:cNvSpPr>
          <p:nvPr/>
        </p:nvSpPr>
        <p:spPr bwMode="auto">
          <a:xfrm>
            <a:off x="3517900" y="6143625"/>
            <a:ext cx="525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altLang="nl-BE" sz="1400" b="1"/>
          </a:p>
        </p:txBody>
      </p:sp>
      <p:pic>
        <p:nvPicPr>
          <p:cNvPr id="4116" name="Afbeelding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" y="5021263"/>
            <a:ext cx="215900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Afbeelding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54975" y="3011488"/>
            <a:ext cx="246062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Afbeelding 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7700" y="5126038"/>
            <a:ext cx="21272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Afbeelding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8013" y="5602288"/>
            <a:ext cx="22002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Afbeelding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300" y="5514975"/>
            <a:ext cx="2243138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0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1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2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3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4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9" name="object 15"/>
          <p:cNvSpPr txBox="1">
            <a:spLocks noChangeArrowheads="1"/>
          </p:cNvSpPr>
          <p:nvPr/>
        </p:nvSpPr>
        <p:spPr bwMode="auto">
          <a:xfrm>
            <a:off x="1155700" y="2867025"/>
            <a:ext cx="8058150" cy="356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68275" indent="-155575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defRPr/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Širjenje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altLang="nl-BE" sz="2800" b="1" dirty="0" err="1" smtClean="0">
                <a:solidFill>
                  <a:srgbClr val="FFFFFF"/>
                </a:solidFill>
                <a:latin typeface="Arial Narrow" pitchFamily="34" charset="0"/>
              </a:rPr>
              <a:t>informa</a:t>
            </a:r>
            <a:r>
              <a:rPr lang="sl-SI" altLang="nl-BE" sz="2800" b="1" dirty="0" err="1" smtClean="0">
                <a:solidFill>
                  <a:srgbClr val="FFFFFF"/>
                </a:solidFill>
                <a:latin typeface="Arial Narrow" pitchFamily="34" charset="0"/>
              </a:rPr>
              <a:t>cij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 za VZD in dobrih praks med profesionalci, delavci in strokovnjaki v Centralni in Vzhodni Evropi  s pomočjo naših podatkov in spoznanj.</a:t>
            </a:r>
            <a:endParaRPr lang="en-US" altLang="nl-BE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700" indent="0" eaLnBrk="1" hangingPunct="1">
              <a:lnSpc>
                <a:spcPts val="2800"/>
              </a:lnSpc>
              <a:buClr>
                <a:srgbClr val="FFF200"/>
              </a:buClr>
              <a:buSzPct val="101000"/>
              <a:defRPr/>
            </a:pPr>
            <a:endParaRPr lang="en-US" altLang="nl-BE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defRPr/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Spodbujanje  Evropskega socialnega dialoga </a:t>
            </a:r>
            <a:endParaRPr lang="en-US" altLang="nl-BE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700" indent="0" eaLnBrk="1" hangingPunct="1">
              <a:lnSpc>
                <a:spcPts val="2800"/>
              </a:lnSpc>
              <a:buClr>
                <a:srgbClr val="FFF200"/>
              </a:buClr>
              <a:buSzPct val="101000"/>
              <a:defRPr/>
            </a:pPr>
            <a:endParaRPr lang="en-US" altLang="nl-BE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defRPr/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Povečati zavedanje o temeljni vlogi VZD agencij in državnih delavskih nadzornih institucij. </a:t>
            </a:r>
            <a:endParaRPr lang="en-US" altLang="nl-BE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defRPr/>
            </a:pPr>
            <a:endParaRPr lang="en-US" altLang="nl-BE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700" indent="0" eaLnBrk="1" hangingPunct="1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defRPr/>
            </a:pPr>
            <a:endParaRPr lang="fr-FR" altLang="nl-BE" sz="2800" dirty="0" smtClean="0"/>
          </a:p>
        </p:txBody>
      </p:sp>
      <p:sp>
        <p:nvSpPr>
          <p:cNvPr id="5136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CBCD76CD-5E7E-40C8-849D-061832D4724D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3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5137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Cilji projekta</a:t>
            </a:r>
            <a:endParaRPr lang="fr-FR" altLang="nl-BE" sz="4500" dirty="0">
              <a:latin typeface="Arial Narrow" pitchFamily="34" charset="0"/>
            </a:endParaRPr>
          </a:p>
        </p:txBody>
      </p:sp>
      <p:pic>
        <p:nvPicPr>
          <p:cNvPr id="5138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7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8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9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0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1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2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3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4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5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6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7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8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5" name="object 15"/>
          <p:cNvSpPr txBox="1">
            <a:spLocks noChangeArrowheads="1"/>
          </p:cNvSpPr>
          <p:nvPr/>
        </p:nvSpPr>
        <p:spPr bwMode="auto">
          <a:xfrm>
            <a:off x="444500" y="2867025"/>
            <a:ext cx="5359400" cy="320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68275" indent="-155575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defRPr/>
            </a:pPr>
            <a:r>
              <a:rPr lang="en-US" altLang="nl-BE" sz="3600" b="1" dirty="0" smtClean="0">
                <a:solidFill>
                  <a:srgbClr val="FFFFFF"/>
                </a:solidFill>
                <a:latin typeface="Arial Narrow" pitchFamily="34" charset="0"/>
              </a:rPr>
              <a:t>EFBWW – FIEC </a:t>
            </a:r>
            <a:r>
              <a:rPr lang="sl-SI" altLang="nl-BE" sz="3600" b="1" dirty="0" smtClean="0">
                <a:solidFill>
                  <a:srgbClr val="FFFFFF"/>
                </a:solidFill>
                <a:latin typeface="Arial Narrow" pitchFamily="34" charset="0"/>
              </a:rPr>
              <a:t>Priročnik za razvoj sistema za upravljanje področja VZD</a:t>
            </a:r>
            <a:endParaRPr lang="en-US" altLang="nl-BE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700" indent="0" eaLnBrk="1" hangingPunct="1">
              <a:lnSpc>
                <a:spcPts val="2800"/>
              </a:lnSpc>
              <a:buClr>
                <a:srgbClr val="FFF200"/>
              </a:buClr>
              <a:buSzPct val="101000"/>
              <a:defRPr/>
            </a:pPr>
            <a:endParaRPr lang="en-US" altLang="nl-BE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700" indent="0" eaLnBrk="1" hangingPunct="1">
              <a:lnSpc>
                <a:spcPts val="2800"/>
              </a:lnSpc>
              <a:buClr>
                <a:srgbClr val="FFF200"/>
              </a:buClr>
              <a:buSzPct val="101000"/>
              <a:defRPr/>
            </a:pPr>
            <a:endParaRPr lang="en-US" altLang="nl-BE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700" indent="0" eaLnBrk="1" hangingPunct="1">
              <a:lnSpc>
                <a:spcPts val="2800"/>
              </a:lnSpc>
              <a:buClr>
                <a:srgbClr val="FFF200"/>
              </a:buClr>
              <a:buSzPct val="101000"/>
              <a:defRPr/>
            </a:pPr>
            <a:endParaRPr lang="en-US" altLang="nl-BE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defRPr/>
            </a:pPr>
            <a:r>
              <a:rPr lang="en-US" altLang="nl-BE" sz="3600" b="1" dirty="0" err="1" smtClean="0">
                <a:solidFill>
                  <a:srgbClr val="FFFFFF"/>
                </a:solidFill>
                <a:latin typeface="Arial Narrow" pitchFamily="34" charset="0"/>
              </a:rPr>
              <a:t>Informa</a:t>
            </a:r>
            <a:r>
              <a:rPr lang="sl-SI" altLang="nl-BE" sz="3600" b="1" dirty="0" err="1" smtClean="0">
                <a:solidFill>
                  <a:srgbClr val="FFFFFF"/>
                </a:solidFill>
                <a:latin typeface="Arial Narrow" pitchFamily="34" charset="0"/>
              </a:rPr>
              <a:t>cijski</a:t>
            </a:r>
            <a:r>
              <a:rPr lang="sl-SI" altLang="nl-BE" sz="3600" b="1" dirty="0" smtClean="0">
                <a:solidFill>
                  <a:srgbClr val="FFFFFF"/>
                </a:solidFill>
                <a:latin typeface="Arial Narrow" pitchFamily="34" charset="0"/>
              </a:rPr>
              <a:t> moduli za varnejše delo z azbestom</a:t>
            </a:r>
            <a:r>
              <a:rPr lang="en-US" altLang="nl-BE" sz="36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  <a:endParaRPr lang="fr-FR" altLang="nl-BE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defRPr/>
            </a:pPr>
            <a:endParaRPr lang="fr-FR" altLang="nl-BE" sz="2800" dirty="0" smtClean="0"/>
          </a:p>
        </p:txBody>
      </p:sp>
      <p:sp>
        <p:nvSpPr>
          <p:cNvPr id="6160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9D3AED21-9BC2-4037-8337-9CB629134C93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4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6161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Naš informacijski material</a:t>
            </a:r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:</a:t>
            </a:r>
            <a:endParaRPr lang="fr-FR" altLang="nl-BE" sz="4500" dirty="0">
              <a:latin typeface="Arial Narrow" pitchFamily="34" charset="0"/>
            </a:endParaRPr>
          </a:p>
        </p:txBody>
      </p:sp>
      <p:pic>
        <p:nvPicPr>
          <p:cNvPr id="6162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ZoneTexte 18"/>
          <p:cNvSpPr txBox="1">
            <a:spLocks noChangeArrowheads="1"/>
          </p:cNvSpPr>
          <p:nvPr/>
        </p:nvSpPr>
        <p:spPr bwMode="auto">
          <a:xfrm>
            <a:off x="3517900" y="6143625"/>
            <a:ext cx="525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nl-BE" sz="1400" b="1" i="1">
                <a:solidFill>
                  <a:srgbClr val="FFFF00"/>
                </a:solidFill>
              </a:rPr>
              <a:t> </a:t>
            </a:r>
            <a:endParaRPr lang="en-US" altLang="nl-BE" sz="1400" b="1"/>
          </a:p>
        </p:txBody>
      </p:sp>
      <p:pic>
        <p:nvPicPr>
          <p:cNvPr id="61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7350" y="2867025"/>
            <a:ext cx="2027238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Afbeelding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0100" y="2867025"/>
            <a:ext cx="1976438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1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2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3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4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5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6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7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8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79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0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1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2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7183" name="object 15"/>
          <p:cNvSpPr txBox="1">
            <a:spLocks noChangeArrowheads="1"/>
          </p:cNvSpPr>
          <p:nvPr/>
        </p:nvSpPr>
        <p:spPr bwMode="auto">
          <a:xfrm>
            <a:off x="444500" y="2543175"/>
            <a:ext cx="6426200" cy="464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Gradbeništvo je področje z največjim številom usodnih nesreč v EU 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Delavci so izpostavljeni mnogim faktorjem tveganja, delo pa je pogosto fizično zahtevno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Ustrezni sistem upravljanja VZD-ja pomaga pri preprečevanju nesreč in zmanjša faktorje tveganja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u="sng" dirty="0" smtClean="0">
                <a:solidFill>
                  <a:srgbClr val="FFFFFF"/>
                </a:solidFill>
                <a:latin typeface="Arial Narrow" pitchFamily="34" charset="0"/>
              </a:rPr>
              <a:t>Priročnik</a:t>
            </a:r>
            <a:r>
              <a:rPr lang="en-US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p</a:t>
            </a:r>
            <a:r>
              <a:rPr lang="sl-SI" altLang="nl-BE" sz="2800" b="1" dirty="0" err="1" smtClean="0">
                <a:solidFill>
                  <a:srgbClr val="FFFFFF"/>
                </a:solidFill>
                <a:latin typeface="Arial Narrow" pitchFamily="34" charset="0"/>
              </a:rPr>
              <a:t>onuja</a:t>
            </a: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 praktične smernice za vzpostavitev sistema upravljanja in nagovarja  podjetja, posebej pa majhna in srednja podjetja</a:t>
            </a:r>
            <a:endParaRPr lang="en-US" altLang="nl-BE" sz="2800" b="1" u="sng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altLang="nl-BE" sz="2800" dirty="0"/>
          </a:p>
        </p:txBody>
      </p:sp>
      <p:sp>
        <p:nvSpPr>
          <p:cNvPr id="7184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A19F9BC0-C721-4E74-9E29-7432CEF6FEFC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5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7185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T</a:t>
            </a:r>
            <a:r>
              <a:rPr lang="sl-SI" altLang="nl-BE" sz="4500" b="1" dirty="0" err="1" smtClean="0">
                <a:solidFill>
                  <a:srgbClr val="FFF200"/>
                </a:solidFill>
                <a:latin typeface="Arial Narrow" pitchFamily="34" charset="0"/>
              </a:rPr>
              <a:t>ema</a:t>
            </a:r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altLang="nl-BE" sz="4500" b="1" dirty="0">
                <a:solidFill>
                  <a:srgbClr val="FFF200"/>
                </a:solidFill>
                <a:latin typeface="Arial Narrow" pitchFamily="34" charset="0"/>
              </a:rPr>
              <a:t>1: </a:t>
            </a:r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sistem upravljanja VZD-ja</a:t>
            </a:r>
            <a:endParaRPr lang="fr-FR" altLang="nl-BE" sz="4500" dirty="0">
              <a:latin typeface="Arial Narrow" pitchFamily="34" charset="0"/>
            </a:endParaRPr>
          </a:p>
        </p:txBody>
      </p:sp>
      <p:pic>
        <p:nvPicPr>
          <p:cNvPr id="7186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5175" y="2714625"/>
            <a:ext cx="2693988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5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6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7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8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199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0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1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2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3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4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5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6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8207" name="object 15"/>
          <p:cNvSpPr txBox="1">
            <a:spLocks noChangeArrowheads="1"/>
          </p:cNvSpPr>
          <p:nvPr/>
        </p:nvSpPr>
        <p:spPr bwMode="auto">
          <a:xfrm>
            <a:off x="1155700" y="3171825"/>
            <a:ext cx="6096000" cy="359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en-US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z</a:t>
            </a:r>
            <a:r>
              <a:rPr lang="en-US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best</a:t>
            </a: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 je v EU prepovedan, vendar je še vedno prisoten v zgradbah, vlakih in ladjah.</a:t>
            </a:r>
            <a:endParaRPr lang="en-US" altLang="nl-BE" sz="24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Azbest je smrtonosni material, ki povzroča številne bolezni, vključno </a:t>
            </a:r>
            <a:r>
              <a:rPr lang="sl-SI" altLang="nl-BE" sz="2400" b="1" dirty="0" err="1" smtClean="0">
                <a:solidFill>
                  <a:srgbClr val="FFFFFF"/>
                </a:solidFill>
                <a:latin typeface="Arial Narrow" pitchFamily="34" charset="0"/>
              </a:rPr>
              <a:t>mezoteliom</a:t>
            </a: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, enega najbolj smrtonosnih tipov pljučnega raka </a:t>
            </a:r>
            <a:endParaRPr lang="en-US" altLang="nl-BE" sz="24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Delavci, lastniki, stanovalci so potencialno izpostavljeni tveganjem obolenja</a:t>
            </a:r>
            <a:endParaRPr lang="fr-FR" altLang="nl-BE" sz="2400" dirty="0"/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Moduli delavcem posredujejo praktične informacije glede odkrivanja azbesta</a:t>
            </a:r>
            <a:r>
              <a:rPr lang="fr-FR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altLang="nl-BE" sz="2400" b="1" dirty="0" smtClean="0">
                <a:solidFill>
                  <a:srgbClr val="FFFFFF"/>
                </a:solidFill>
                <a:latin typeface="Arial Narrow" pitchFamily="34" charset="0"/>
              </a:rPr>
              <a:t>ter kako z njim ustrezno ravnati </a:t>
            </a:r>
            <a:endParaRPr lang="en-US" altLang="nl-BE" sz="2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8208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F5F98ABA-F533-42C4-851C-9C237CB2B276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6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8209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673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T</a:t>
            </a:r>
            <a:r>
              <a:rPr lang="sl-SI" altLang="nl-BE" sz="4500" b="1" dirty="0" err="1" smtClean="0">
                <a:solidFill>
                  <a:srgbClr val="FFF200"/>
                </a:solidFill>
                <a:latin typeface="Arial Narrow" pitchFamily="34" charset="0"/>
              </a:rPr>
              <a:t>ema</a:t>
            </a:r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altLang="nl-BE" sz="4500" b="1" dirty="0">
                <a:solidFill>
                  <a:srgbClr val="FFF200"/>
                </a:solidFill>
                <a:latin typeface="Arial Narrow" pitchFamily="34" charset="0"/>
              </a:rPr>
              <a:t>2: </a:t>
            </a:r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Odkrivanje azbesta in delo z azbestom</a:t>
            </a:r>
            <a:endParaRPr lang="fr-FR" altLang="nl-BE" sz="4500" dirty="0">
              <a:latin typeface="Arial Narrow" pitchFamily="34" charset="0"/>
            </a:endParaRPr>
          </a:p>
        </p:txBody>
      </p:sp>
      <p:pic>
        <p:nvPicPr>
          <p:cNvPr id="8210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7738" y="3043238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Afbeelding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29475" y="515302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7559358 h 7560309"/>
              <a:gd name="T2" fmla="*/ 10685323 w 10685780"/>
              <a:gd name="T3" fmla="*/ 7559358 h 7560309"/>
              <a:gd name="T4" fmla="*/ 10685323 w 10685780"/>
              <a:gd name="T5" fmla="*/ 0 h 7560309"/>
              <a:gd name="T6" fmla="*/ 0 w 10685780"/>
              <a:gd name="T7" fmla="*/ 0 h 7560309"/>
              <a:gd name="T8" fmla="*/ 0 w 10685780"/>
              <a:gd name="T9" fmla="*/ 755935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5780"/>
              <a:gd name="T16" fmla="*/ 0 h 7560309"/>
              <a:gd name="T17" fmla="*/ 10685780 w 1068578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19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1783981 h 1784985"/>
              <a:gd name="T2" fmla="*/ 1847646 w 1847850"/>
              <a:gd name="T3" fmla="*/ 1783981 h 1784985"/>
              <a:gd name="T4" fmla="*/ 1847646 w 1847850"/>
              <a:gd name="T5" fmla="*/ 0 h 1784985"/>
              <a:gd name="T6" fmla="*/ 0 w 1847850"/>
              <a:gd name="T7" fmla="*/ 0 h 1784985"/>
              <a:gd name="T8" fmla="*/ 0 w 1847850"/>
              <a:gd name="T9" fmla="*/ 1783981 h 17849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50"/>
              <a:gd name="T16" fmla="*/ 0 h 1784985"/>
              <a:gd name="T17" fmla="*/ 1847850 w 1847850"/>
              <a:gd name="T18" fmla="*/ 1784985 h 17849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0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1214017 h 1214755"/>
              <a:gd name="T2" fmla="*/ 1149248 w 1149350"/>
              <a:gd name="T3" fmla="*/ 1214017 h 1214755"/>
              <a:gd name="T4" fmla="*/ 1149248 w 1149350"/>
              <a:gd name="T5" fmla="*/ 0 h 1214755"/>
              <a:gd name="T6" fmla="*/ 0 w 1149350"/>
              <a:gd name="T7" fmla="*/ 0 h 1214755"/>
              <a:gd name="T8" fmla="*/ 0 w 1149350"/>
              <a:gd name="T9" fmla="*/ 1214017 h 12147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9350"/>
              <a:gd name="T16" fmla="*/ 0 h 1214755"/>
              <a:gd name="T17" fmla="*/ 1149350 w 1149350"/>
              <a:gd name="T18" fmla="*/ 1214755 h 12147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1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599527 h 599440"/>
              <a:gd name="T2" fmla="*/ 201624 w 201295"/>
              <a:gd name="T3" fmla="*/ 599527 h 599440"/>
              <a:gd name="T4" fmla="*/ 201624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2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3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4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599527 h 599440"/>
              <a:gd name="T2" fmla="*/ 201625 w 201295"/>
              <a:gd name="T3" fmla="*/ 599527 h 599440"/>
              <a:gd name="T4" fmla="*/ 201625 w 201295"/>
              <a:gd name="T5" fmla="*/ 0 h 599440"/>
              <a:gd name="T6" fmla="*/ 0 w 201295"/>
              <a:gd name="T7" fmla="*/ 0 h 599440"/>
              <a:gd name="T8" fmla="*/ 0 w 201295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295"/>
              <a:gd name="T16" fmla="*/ 0 h 599440"/>
              <a:gd name="T17" fmla="*/ 201295 w 201295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5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599527 h 599440"/>
              <a:gd name="T2" fmla="*/ 183606 w 184784"/>
              <a:gd name="T3" fmla="*/ 599527 h 599440"/>
              <a:gd name="T4" fmla="*/ 183606 w 184784"/>
              <a:gd name="T5" fmla="*/ 0 h 599440"/>
              <a:gd name="T6" fmla="*/ 0 w 184784"/>
              <a:gd name="T7" fmla="*/ 0 h 599440"/>
              <a:gd name="T8" fmla="*/ 0 w 184784"/>
              <a:gd name="T9" fmla="*/ 599527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6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3606 w 184784"/>
              <a:gd name="T3" fmla="*/ 0 h 599440"/>
              <a:gd name="T4" fmla="*/ 183606 w 184784"/>
              <a:gd name="T5" fmla="*/ 599527 h 599440"/>
              <a:gd name="T6" fmla="*/ 0 w 184784"/>
              <a:gd name="T7" fmla="*/ 599527 h 599440"/>
              <a:gd name="T8" fmla="*/ 0 w 184784"/>
              <a:gd name="T9" fmla="*/ 0 h 599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784"/>
              <a:gd name="T16" fmla="*/ 0 h 599440"/>
              <a:gd name="T17" fmla="*/ 184784 w 184784"/>
              <a:gd name="T18" fmla="*/ 599440 h 599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7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4046 h 213994"/>
              <a:gd name="T2" fmla="*/ 0 60000 65536"/>
              <a:gd name="T3" fmla="*/ 0 60000 65536"/>
              <a:gd name="T4" fmla="*/ 0 h 213994"/>
              <a:gd name="T5" fmla="*/ 213994 h 21399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8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77509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77509 w 78104"/>
              <a:gd name="T7" fmla="*/ 214046 h 213994"/>
              <a:gd name="T8" fmla="*/ 77509 w 78104"/>
              <a:gd name="T9" fmla="*/ 188748 h 213994"/>
              <a:gd name="T10" fmla="*/ 29496 w 78104"/>
              <a:gd name="T11" fmla="*/ 188748 h 213994"/>
              <a:gd name="T12" fmla="*/ 29496 w 78104"/>
              <a:gd name="T13" fmla="*/ 113109 h 213994"/>
              <a:gd name="T14" fmla="*/ 77509 w 78104"/>
              <a:gd name="T15" fmla="*/ 113109 h 213994"/>
              <a:gd name="T16" fmla="*/ 77509 w 78104"/>
              <a:gd name="T17" fmla="*/ 87823 h 213994"/>
              <a:gd name="T18" fmla="*/ 29496 w 78104"/>
              <a:gd name="T19" fmla="*/ 87823 h 213994"/>
              <a:gd name="T20" fmla="*/ 29496 w 78104"/>
              <a:gd name="T21" fmla="*/ 25298 h 213994"/>
              <a:gd name="T22" fmla="*/ 77509 w 78104"/>
              <a:gd name="T23" fmla="*/ 25298 h 213994"/>
              <a:gd name="T24" fmla="*/ 77509 w 78104"/>
              <a:gd name="T25" fmla="*/ 0 h 2139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104"/>
              <a:gd name="T40" fmla="*/ 0 h 213994"/>
              <a:gd name="T41" fmla="*/ 78104 w 78104"/>
              <a:gd name="T42" fmla="*/ 213994 h 2139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29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57012 w 114300"/>
              <a:gd name="T1" fmla="*/ 0 h 222250"/>
              <a:gd name="T2" fmla="*/ 21993 w 114300"/>
              <a:gd name="T3" fmla="*/ 17312 h 222250"/>
              <a:gd name="T4" fmla="*/ 5233 w 114300"/>
              <a:gd name="T5" fmla="*/ 55296 h 222250"/>
              <a:gd name="T6" fmla="*/ 200 w 114300"/>
              <a:gd name="T7" fmla="*/ 100407 h 222250"/>
              <a:gd name="T8" fmla="*/ 0 w 114300"/>
              <a:gd name="T9" fmla="*/ 114687 h 222250"/>
              <a:gd name="T10" fmla="*/ 804 w 114300"/>
              <a:gd name="T11" fmla="*/ 136685 h 222250"/>
              <a:gd name="T12" fmla="*/ 10284 w 114300"/>
              <a:gd name="T13" fmla="*/ 186313 h 222250"/>
              <a:gd name="T14" fmla="*/ 40581 w 114300"/>
              <a:gd name="T15" fmla="*/ 218527 h 222250"/>
              <a:gd name="T16" fmla="*/ 63860 w 114300"/>
              <a:gd name="T17" fmla="*/ 222125 h 222250"/>
              <a:gd name="T18" fmla="*/ 78204 w 114300"/>
              <a:gd name="T19" fmla="*/ 219082 h 222250"/>
              <a:gd name="T20" fmla="*/ 89891 w 114300"/>
              <a:gd name="T21" fmla="*/ 212758 h 222250"/>
              <a:gd name="T22" fmla="*/ 99124 w 114300"/>
              <a:gd name="T23" fmla="*/ 203633 h 222250"/>
              <a:gd name="T24" fmla="*/ 104154 w 114300"/>
              <a:gd name="T25" fmla="*/ 195382 h 222250"/>
              <a:gd name="T26" fmla="*/ 56140 w 114300"/>
              <a:gd name="T27" fmla="*/ 195382 h 222250"/>
              <a:gd name="T28" fmla="*/ 49219 w 114300"/>
              <a:gd name="T29" fmla="*/ 192480 h 222250"/>
              <a:gd name="T30" fmla="*/ 33693 w 114300"/>
              <a:gd name="T31" fmla="*/ 151068 h 222250"/>
              <a:gd name="T32" fmla="*/ 31335 w 114300"/>
              <a:gd name="T33" fmla="*/ 92986 h 222250"/>
              <a:gd name="T34" fmla="*/ 32560 w 114300"/>
              <a:gd name="T35" fmla="*/ 75679 h 222250"/>
              <a:gd name="T36" fmla="*/ 44112 w 114300"/>
              <a:gd name="T37" fmla="*/ 35899 h 222250"/>
              <a:gd name="T38" fmla="*/ 60638 w 114300"/>
              <a:gd name="T39" fmla="*/ 26629 h 222250"/>
              <a:gd name="T40" fmla="*/ 102966 w 114300"/>
              <a:gd name="T41" fmla="*/ 26629 h 222250"/>
              <a:gd name="T42" fmla="*/ 101288 w 114300"/>
              <a:gd name="T43" fmla="*/ 23168 h 222250"/>
              <a:gd name="T44" fmla="*/ 93030 w 114300"/>
              <a:gd name="T45" fmla="*/ 12919 h 222250"/>
              <a:gd name="T46" fmla="*/ 82925 w 114300"/>
              <a:gd name="T47" fmla="*/ 5676 h 222250"/>
              <a:gd name="T48" fmla="*/ 70933 w 114300"/>
              <a:gd name="T49" fmla="*/ 1387 h 222250"/>
              <a:gd name="T50" fmla="*/ 57012 w 114300"/>
              <a:gd name="T51" fmla="*/ 0 h 222250"/>
              <a:gd name="T52" fmla="*/ 85570 w 114300"/>
              <a:gd name="T53" fmla="*/ 154507 h 222250"/>
              <a:gd name="T54" fmla="*/ 82504 w 114300"/>
              <a:gd name="T55" fmla="*/ 169572 h 222250"/>
              <a:gd name="T56" fmla="*/ 76943 w 114300"/>
              <a:gd name="T57" fmla="*/ 182720 h 222250"/>
              <a:gd name="T58" fmla="*/ 68338 w 114300"/>
              <a:gd name="T59" fmla="*/ 191981 h 222250"/>
              <a:gd name="T60" fmla="*/ 56140 w 114300"/>
              <a:gd name="T61" fmla="*/ 195382 h 222250"/>
              <a:gd name="T62" fmla="*/ 104154 w 114300"/>
              <a:gd name="T63" fmla="*/ 195382 h 222250"/>
              <a:gd name="T64" fmla="*/ 106102 w 114300"/>
              <a:gd name="T65" fmla="*/ 192188 h 222250"/>
              <a:gd name="T66" fmla="*/ 111026 w 114300"/>
              <a:gd name="T67" fmla="*/ 178904 h 222250"/>
              <a:gd name="T68" fmla="*/ 114097 w 114300"/>
              <a:gd name="T69" fmla="*/ 164262 h 222250"/>
              <a:gd name="T70" fmla="*/ 85570 w 114300"/>
              <a:gd name="T71" fmla="*/ 154507 h 222250"/>
              <a:gd name="T72" fmla="*/ 102966 w 114300"/>
              <a:gd name="T73" fmla="*/ 26629 h 222250"/>
              <a:gd name="T74" fmla="*/ 60638 w 114300"/>
              <a:gd name="T75" fmla="*/ 26629 h 222250"/>
              <a:gd name="T76" fmla="*/ 69858 w 114300"/>
              <a:gd name="T77" fmla="*/ 30053 h 222250"/>
              <a:gd name="T78" fmla="*/ 77252 w 114300"/>
              <a:gd name="T79" fmla="*/ 40352 h 222250"/>
              <a:gd name="T80" fmla="*/ 82144 w 114300"/>
              <a:gd name="T81" fmla="*/ 58560 h 222250"/>
              <a:gd name="T82" fmla="*/ 107741 w 114300"/>
              <a:gd name="T83" fmla="*/ 36477 h 222250"/>
              <a:gd name="T84" fmla="*/ 102966 w 114300"/>
              <a:gd name="T85" fmla="*/ 26629 h 2222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4300"/>
              <a:gd name="T130" fmla="*/ 0 h 222250"/>
              <a:gd name="T131" fmla="*/ 114300 w 114300"/>
              <a:gd name="T132" fmla="*/ 222250 h 22225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30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77497 w 78104"/>
              <a:gd name="T1" fmla="*/ 0 h 213994"/>
              <a:gd name="T2" fmla="*/ 0 w 78104"/>
              <a:gd name="T3" fmla="*/ 0 h 213994"/>
              <a:gd name="T4" fmla="*/ 0 w 78104"/>
              <a:gd name="T5" fmla="*/ 214046 h 213994"/>
              <a:gd name="T6" fmla="*/ 29483 w 78104"/>
              <a:gd name="T7" fmla="*/ 214046 h 213994"/>
              <a:gd name="T8" fmla="*/ 29483 w 78104"/>
              <a:gd name="T9" fmla="*/ 113109 h 213994"/>
              <a:gd name="T10" fmla="*/ 77497 w 78104"/>
              <a:gd name="T11" fmla="*/ 113109 h 213994"/>
              <a:gd name="T12" fmla="*/ 77497 w 78104"/>
              <a:gd name="T13" fmla="*/ 87823 h 213994"/>
              <a:gd name="T14" fmla="*/ 29483 w 78104"/>
              <a:gd name="T15" fmla="*/ 87823 h 213994"/>
              <a:gd name="T16" fmla="*/ 29483 w 78104"/>
              <a:gd name="T17" fmla="*/ 25298 h 213994"/>
              <a:gd name="T18" fmla="*/ 77497 w 78104"/>
              <a:gd name="T19" fmla="*/ 25298 h 213994"/>
              <a:gd name="T20" fmla="*/ 77497 w 78104"/>
              <a:gd name="T21" fmla="*/ 0 h 21399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104"/>
              <a:gd name="T34" fmla="*/ 0 h 213994"/>
              <a:gd name="T35" fmla="*/ 78104 w 78104"/>
              <a:gd name="T36" fmla="*/ 213994 h 21399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9231" name="object 15"/>
          <p:cNvSpPr txBox="1">
            <a:spLocks noChangeArrowheads="1"/>
          </p:cNvSpPr>
          <p:nvPr/>
        </p:nvSpPr>
        <p:spPr bwMode="auto">
          <a:xfrm>
            <a:off x="1155700" y="3171825"/>
            <a:ext cx="6096000" cy="28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Ključni nosilci za izvrševanje ukrepov za varnost in zdravje pri delu 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Tesno sodelovanje s socialnimi partnerji je ključni instrument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altLang="nl-BE" sz="2800" b="1" dirty="0" smtClean="0">
                <a:solidFill>
                  <a:srgbClr val="FFFFFF"/>
                </a:solidFill>
                <a:latin typeface="Arial Narrow" pitchFamily="34" charset="0"/>
              </a:rPr>
              <a:t>UVZD imajo pomembno vlogo pri preventivi in obveščanju</a:t>
            </a: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endParaRPr lang="en-US" altLang="nl-BE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9232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46755F6A-9684-430F-A79E-5FE82DA9EB3D}" type="slidenum"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pPr marL="12700"/>
              <a:t>7</a:t>
            </a:fld>
            <a:r>
              <a:rPr lang="fr-FR" altLang="nl-BE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altLang="nl-BE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9233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75692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/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T</a:t>
            </a:r>
            <a:r>
              <a:rPr lang="sl-SI" altLang="nl-BE" sz="4500" b="1" dirty="0" err="1" smtClean="0">
                <a:solidFill>
                  <a:srgbClr val="FFF200"/>
                </a:solidFill>
                <a:latin typeface="Arial Narrow" pitchFamily="34" charset="0"/>
              </a:rPr>
              <a:t>ema</a:t>
            </a:r>
            <a:r>
              <a:rPr lang="fr-FR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 </a:t>
            </a:r>
            <a:r>
              <a:rPr lang="fr-FR" altLang="nl-BE" sz="4500" b="1" dirty="0">
                <a:solidFill>
                  <a:srgbClr val="FFF200"/>
                </a:solidFill>
                <a:latin typeface="Arial Narrow" pitchFamily="34" charset="0"/>
              </a:rPr>
              <a:t>3: </a:t>
            </a:r>
            <a:r>
              <a:rPr lang="sl-SI" altLang="nl-BE" sz="4500" b="1" dirty="0" smtClean="0">
                <a:solidFill>
                  <a:srgbClr val="FFF200"/>
                </a:solidFill>
                <a:latin typeface="Arial Narrow" pitchFamily="34" charset="0"/>
              </a:rPr>
              <a:t>Vloga Uradov za varnost in zdravje pri delu (UVZD) in državnih nadzornih institucij</a:t>
            </a:r>
            <a:endParaRPr lang="fr-FR" altLang="nl-BE" sz="4500" dirty="0">
              <a:latin typeface="Arial Narrow" pitchFamily="34" charset="0"/>
            </a:endParaRPr>
          </a:p>
        </p:txBody>
      </p:sp>
      <p:pic>
        <p:nvPicPr>
          <p:cNvPr id="9234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Afbeelding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5400" y="4086225"/>
            <a:ext cx="21574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IEC">
      <a:dk1>
        <a:sysClr val="windowText" lastClr="000000"/>
      </a:dk1>
      <a:lt1>
        <a:sysClr val="window" lastClr="FFFFFF"/>
      </a:lt1>
      <a:dk2>
        <a:srgbClr val="133176"/>
      </a:dk2>
      <a:lt2>
        <a:srgbClr val="EEECE1"/>
      </a:lt2>
      <a:accent1>
        <a:srgbClr val="CD0920"/>
      </a:accent1>
      <a:accent2>
        <a:srgbClr val="133176"/>
      </a:accent2>
      <a:accent3>
        <a:srgbClr val="008B39"/>
      </a:accent3>
      <a:accent4>
        <a:srgbClr val="FFF10B"/>
      </a:accent4>
      <a:accent5>
        <a:srgbClr val="999999"/>
      </a:accent5>
      <a:accent6>
        <a:srgbClr val="E4782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3544</TotalTime>
  <Words>339</Words>
  <Application>Microsoft Office PowerPoint</Application>
  <PresentationFormat>Po meri</PresentationFormat>
  <Paragraphs>53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 Theme</vt:lpstr>
      <vt:lpstr>FIEC/EFBWW  Informacije za varnost in zdravje pri delu - diseminacijski seminar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Stefano Piri</dc:creator>
  <cp:lastModifiedBy>Valentina Kuzma</cp:lastModifiedBy>
  <cp:revision>81</cp:revision>
  <dcterms:created xsi:type="dcterms:W3CDTF">2013-12-19T13:28:45Z</dcterms:created>
  <dcterms:modified xsi:type="dcterms:W3CDTF">2014-04-14T06:59:09Z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2013-12-18T00:00:00Z</vt:filetime>
  </property>
  <property fmtid="{D5CDD505-2E9C-101B-9397-08002B2CF9AE}" pid="3" name="LastSaved">
    <vt:filetime>2013-12-18T00:00:00Z</vt:filetime>
  </property>
</Properties>
</file>